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23"/>
  </p:notesMasterIdLst>
  <p:handoutMasterIdLst>
    <p:handoutMasterId r:id="rId24"/>
  </p:handoutMasterIdLst>
  <p:sldIdLst>
    <p:sldId id="332" r:id="rId2"/>
    <p:sldId id="534" r:id="rId3"/>
    <p:sldId id="535" r:id="rId4"/>
    <p:sldId id="537" r:id="rId5"/>
    <p:sldId id="539" r:id="rId6"/>
    <p:sldId id="544" r:id="rId7"/>
    <p:sldId id="542" r:id="rId8"/>
    <p:sldId id="482" r:id="rId9"/>
    <p:sldId id="490" r:id="rId10"/>
    <p:sldId id="489" r:id="rId11"/>
    <p:sldId id="478" r:id="rId12"/>
    <p:sldId id="492" r:id="rId13"/>
    <p:sldId id="493" r:id="rId14"/>
    <p:sldId id="494" r:id="rId15"/>
    <p:sldId id="495" r:id="rId16"/>
    <p:sldId id="496" r:id="rId17"/>
    <p:sldId id="497" r:id="rId18"/>
    <p:sldId id="543" r:id="rId19"/>
    <p:sldId id="546" r:id="rId20"/>
    <p:sldId id="545" r:id="rId21"/>
    <p:sldId id="517" r:id="rId2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3294" autoAdjust="0"/>
  </p:normalViewPr>
  <p:slideViewPr>
    <p:cSldViewPr>
      <p:cViewPr>
        <p:scale>
          <a:sx n="50" d="100"/>
          <a:sy n="50" d="100"/>
        </p:scale>
        <p:origin x="-2256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T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4E1D2-CA2E-4644-8488-B5FE9541FA3E}" type="datetimeFigureOut">
              <a:rPr lang="en-TT" smtClean="0"/>
              <a:t>19/12/2016</a:t>
            </a:fld>
            <a:endParaRPr lang="en-T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T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26206-A342-4429-B919-2AF0610F15AE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2854112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E1E25E0C-0CB4-4D7E-B445-E935993842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653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95D73-2456-4D0E-98D2-72C0D1F3634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25E0C-0CB4-4D7E-B445-E9359938428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F6D99B-EB78-498D-A78F-6AF2E0B24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14A90-CB7B-430F-AD65-A2D6E79A8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C1DABF-5120-440B-8239-70260EC3E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A7F8F7-CC4E-4397-AC1D-F5ED478D98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0E897-341D-4CE1-ABF4-376EDB5834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68FED-823E-4A97-885E-02F4A050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74B94E-B10A-409E-A6DC-3A3EE8C0B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5033CB-2F4F-4798-A4BF-5DBC569B61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456ED-35FA-40D6-B293-194733077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27619-F111-447C-B251-A2097BB98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7040AE-2E35-468A-A958-D3952CC99D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235153F-B52A-42B1-9BEE-4D1FF2886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48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US" dirty="0" smtClean="0"/>
          </a:p>
          <a:p>
            <a:pPr marL="109728" indent="0" algn="ctr">
              <a:buNone/>
            </a:pPr>
            <a:r>
              <a:rPr lang="en-US" sz="3000" b="1" dirty="0"/>
              <a:t>Regional Workshop on the Implementation of Rio Principle </a:t>
            </a:r>
            <a:r>
              <a:rPr lang="en-US" sz="3000" b="1" dirty="0" smtClean="0"/>
              <a:t>10</a:t>
            </a:r>
            <a:r>
              <a:rPr lang="en-TT" sz="3000" dirty="0"/>
              <a:t> </a:t>
            </a:r>
            <a:r>
              <a:rPr lang="en-US" sz="3000" b="1" dirty="0" smtClean="0"/>
              <a:t>in </a:t>
            </a:r>
            <a:r>
              <a:rPr lang="en-US" sz="3000" b="1" dirty="0"/>
              <a:t>the Caribbean </a:t>
            </a:r>
            <a:r>
              <a:rPr lang="en-US" sz="3000" b="1" dirty="0" smtClean="0"/>
              <a:t>Region</a:t>
            </a:r>
          </a:p>
          <a:p>
            <a:pPr marL="109728" indent="0">
              <a:buNone/>
            </a:pPr>
            <a:endParaRPr lang="en-TT" sz="3000" dirty="0"/>
          </a:p>
          <a:p>
            <a:pPr marL="109728" indent="0" algn="ctr">
              <a:buNone/>
            </a:pPr>
            <a:r>
              <a:rPr lang="fr-CH" sz="3000" dirty="0" err="1"/>
              <a:t>Hyatt</a:t>
            </a:r>
            <a:r>
              <a:rPr lang="fr-CH" sz="3000" dirty="0"/>
              <a:t> Regency Trinidad </a:t>
            </a:r>
            <a:r>
              <a:rPr lang="fr-CH" sz="3000" dirty="0" err="1"/>
              <a:t>Hotel</a:t>
            </a:r>
            <a:r>
              <a:rPr lang="fr-CH" sz="3000" dirty="0"/>
              <a:t>,  Port </a:t>
            </a:r>
            <a:r>
              <a:rPr lang="en-US" sz="3000" dirty="0"/>
              <a:t>of Spain, Trinidad and Tobago, 16-17  September 2013</a:t>
            </a:r>
            <a:endParaRPr lang="en-TT" sz="3000" dirty="0"/>
          </a:p>
          <a:p>
            <a:pPr algn="ctr">
              <a:buNone/>
            </a:pPr>
            <a:endParaRPr lang="en-US" sz="3000" dirty="0" smtClean="0"/>
          </a:p>
          <a:p>
            <a:pPr algn="ctr">
              <a:buNone/>
            </a:pPr>
            <a:endParaRPr lang="en-US" sz="3000" dirty="0" smtClean="0"/>
          </a:p>
          <a:p>
            <a:pPr algn="ctr">
              <a:buNone/>
            </a:pPr>
            <a:endParaRPr lang="en-US" sz="3000" dirty="0" smtClean="0"/>
          </a:p>
          <a:p>
            <a:pPr algn="ctr">
              <a:buNone/>
            </a:pPr>
            <a:r>
              <a:rPr lang="en-US" sz="3000" dirty="0" smtClean="0"/>
              <a:t>Mr. Justice Winston Anderson, JCCJ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ACCESS TO JUSTICE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Johannesburg Principles 2002 and World Congress 2012</a:t>
            </a:r>
          </a:p>
          <a:p>
            <a:r>
              <a:rPr lang="en-US" i="1" dirty="0" smtClean="0"/>
              <a:t>PURE and RAG et al v. EMA et al. (2009) </a:t>
            </a:r>
          </a:p>
          <a:p>
            <a:r>
              <a:rPr lang="en-US" dirty="0" smtClean="0"/>
              <a:t>Justice Dean-Armorer </a:t>
            </a:r>
          </a:p>
          <a:p>
            <a:r>
              <a:rPr lang="en-TT" dirty="0" smtClean="0"/>
              <a:t>“Issues </a:t>
            </a:r>
            <a:r>
              <a:rPr lang="en-TT" dirty="0"/>
              <a:t>relating to environmental law fall to be determined according to the </a:t>
            </a:r>
            <a:r>
              <a:rPr lang="en-TT" dirty="0" smtClean="0"/>
              <a:t>Environmental Management </a:t>
            </a:r>
            <a:r>
              <a:rPr lang="en-TT" dirty="0"/>
              <a:t>Act, the Certificate of Environmental Clearance Rules, and decided </a:t>
            </a:r>
            <a:r>
              <a:rPr lang="en-TT" dirty="0" smtClean="0"/>
              <a:t>cases [and]… environmental </a:t>
            </a:r>
            <a:r>
              <a:rPr lang="en-TT" dirty="0"/>
              <a:t>jurisprudence </a:t>
            </a:r>
            <a:r>
              <a:rPr lang="en-TT" dirty="0" smtClean="0"/>
              <a:t>…..”</a:t>
            </a:r>
          </a:p>
          <a:p>
            <a:r>
              <a:rPr lang="en-TT" dirty="0" smtClean="0"/>
              <a:t>World Congress 2012: Principle of Non- regression</a:t>
            </a:r>
          </a:p>
          <a:p>
            <a:endParaRPr lang="en-US" i="1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Relevance of “environmental jurisprudence”</a:t>
            </a:r>
            <a:endParaRPr lang="en-US" sz="32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949891"/>
          </a:xfrm>
        </p:spPr>
        <p:txBody>
          <a:bodyPr>
            <a:normAutofit/>
          </a:bodyPr>
          <a:lstStyle/>
          <a:p>
            <a:r>
              <a:rPr lang="en-US" i="1" dirty="0" smtClean="0"/>
              <a:t>Northern Jamaica Conservation Authority (NJCA) et al. v. Natural Resources Conservation Authority (NRCA) and National Environmental Planning Agency (NEPA) (2005)</a:t>
            </a:r>
          </a:p>
          <a:p>
            <a:pPr marL="109728" indent="0">
              <a:buNone/>
            </a:pPr>
            <a:endParaRPr lang="en-US" i="1" dirty="0" smtClean="0"/>
          </a:p>
          <a:p>
            <a:r>
              <a:rPr lang="en-US" i="1" dirty="0" smtClean="0"/>
              <a:t>Justice Sykes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1752600"/>
          </a:xfrm>
        </p:spPr>
        <p:txBody>
          <a:bodyPr>
            <a:noAutofit/>
          </a:bodyPr>
          <a:lstStyle/>
          <a:p>
            <a:pPr algn="ctr"/>
            <a:r>
              <a:rPr lang="en-TT" sz="3200" dirty="0" smtClean="0"/>
              <a:t>Some specific issues (1): judicial enforcement of the </a:t>
            </a:r>
            <a:r>
              <a:rPr lang="en-US" sz="3200" dirty="0" smtClean="0"/>
              <a:t>right to be consulted</a:t>
            </a:r>
            <a:endParaRPr lang="en-US" sz="32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Northern Jamaica Conservation Association et al. (2007) Judge Sykes granted: </a:t>
            </a:r>
          </a:p>
          <a:p>
            <a:pPr lvl="1"/>
            <a:r>
              <a:rPr lang="en-US" i="1" dirty="0"/>
              <a:t>(1) a </a:t>
            </a:r>
            <a:r>
              <a:rPr lang="en-US" i="1" u="sng" dirty="0"/>
              <a:t>certiorari </a:t>
            </a:r>
            <a:r>
              <a:rPr lang="en-US" i="1" dirty="0"/>
              <a:t>to quash the environmental permit that had been issued by the Natural Resources Conservation Authority (NRCA); </a:t>
            </a:r>
          </a:p>
          <a:p>
            <a:pPr lvl="1"/>
            <a:r>
              <a:rPr lang="en-US" i="1" dirty="0"/>
              <a:t>(2) a writ of </a:t>
            </a:r>
            <a:r>
              <a:rPr lang="en-US" i="1" u="sng" dirty="0"/>
              <a:t>mandamus</a:t>
            </a:r>
            <a:r>
              <a:rPr lang="en-US" i="1" dirty="0"/>
              <a:t> to compel the NRCA to reconsider its decision and to apply the correct procedures in the reconsideration process; and </a:t>
            </a:r>
          </a:p>
          <a:p>
            <a:pPr lvl="1"/>
            <a:r>
              <a:rPr lang="en-US" i="1" dirty="0"/>
              <a:t>(3) a </a:t>
            </a:r>
            <a:r>
              <a:rPr lang="en-US" i="1" u="sng" dirty="0"/>
              <a:t>declaration</a:t>
            </a:r>
            <a:r>
              <a:rPr lang="en-US" i="1" dirty="0"/>
              <a:t> that the NRCA and the National Environmental and Planning Agency (NEPA) had breached their own standards of consultation in failing to give the public all the relevant environmental information.</a:t>
            </a:r>
            <a:endParaRPr lang="en-US" dirty="0"/>
          </a:p>
          <a:p>
            <a:pPr marL="109728" indent="0">
              <a:buNone/>
            </a:pPr>
            <a:endParaRPr lang="en-US" i="1" dirty="0" smtClean="0"/>
          </a:p>
          <a:p>
            <a:r>
              <a:rPr lang="en-US" i="1" dirty="0" smtClean="0"/>
              <a:t>Barbuda Council  v  Att.-Gen (Antigua &amp; Barbuda) (1993: issuance of injunction)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ctr"/>
            <a:r>
              <a:rPr lang="en-TT" sz="3000" dirty="0" smtClean="0"/>
              <a:t>Some specific issues (2): Remedies</a:t>
            </a:r>
            <a:endParaRPr lang="en-US" sz="30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5410200"/>
          </a:xfrm>
        </p:spPr>
        <p:txBody>
          <a:bodyPr>
            <a:normAutofit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i="1" dirty="0" err="1" smtClean="0"/>
              <a:t>Delapenha</a:t>
            </a:r>
            <a:r>
              <a:rPr lang="en-US" sz="2800" i="1" dirty="0" smtClean="0"/>
              <a:t> Funeral Home Ltd. v The Minister of Local Government and Environment, </a:t>
            </a:r>
            <a:r>
              <a:rPr lang="en-US" sz="2800" dirty="0" smtClean="0"/>
              <a:t>(2008) (HC, Jamaica)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28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 smtClean="0"/>
              <a:t>Judge </a:t>
            </a:r>
            <a:r>
              <a:rPr lang="en-US" sz="2800" dirty="0" err="1" smtClean="0"/>
              <a:t>Mangatal</a:t>
            </a:r>
            <a:endParaRPr lang="en-US" sz="2800" dirty="0" smtClean="0"/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28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 smtClean="0"/>
              <a:t>Yes, if malfeasance in public office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28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 smtClean="0"/>
              <a:t> N.B.: The Civil Procedure Rules 2002 –allowed for award of damages in review proceedings</a:t>
            </a:r>
          </a:p>
          <a:p>
            <a:endParaRPr lang="en-US" i="1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of “damages” in review proceedings?</a:t>
            </a: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Traditional </a:t>
            </a:r>
            <a:r>
              <a:rPr lang="en-US" b="1" u="sng" dirty="0" smtClean="0"/>
              <a:t>restrictive</a:t>
            </a:r>
            <a:r>
              <a:rPr lang="en-US" dirty="0" smtClean="0"/>
              <a:t> approach to “interest” (or “sufficient interest”)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it-IT" i="1" dirty="0"/>
              <a:t>Spencer v. Canzone Del Mare Ltd. </a:t>
            </a:r>
            <a:r>
              <a:rPr lang="en-US" dirty="0"/>
              <a:t>(1996) 53 W.I.R. 66 (C.A.)</a:t>
            </a:r>
          </a:p>
          <a:p>
            <a:pPr>
              <a:buNone/>
            </a:pPr>
            <a:r>
              <a:rPr lang="en-US" dirty="0"/>
              <a:t> </a:t>
            </a:r>
            <a:endParaRPr lang="it-IT" i="1" dirty="0"/>
          </a:p>
          <a:p>
            <a:r>
              <a:rPr lang="it-IT" i="1" dirty="0"/>
              <a:t> </a:t>
            </a:r>
            <a:r>
              <a:rPr lang="en-US" i="1" dirty="0"/>
              <a:t>Scotland District Association Inc. v. Attorney-General and Others </a:t>
            </a:r>
            <a:r>
              <a:rPr lang="en-US" dirty="0"/>
              <a:t>(1996) 53 W.I.R. 66 (C.A.)</a:t>
            </a:r>
          </a:p>
          <a:p>
            <a:pPr>
              <a:buNone/>
            </a:pPr>
            <a:endParaRPr lang="en-US" i="1" dirty="0"/>
          </a:p>
          <a:p>
            <a:r>
              <a:rPr lang="en-US" i="1" dirty="0"/>
              <a:t>Spencer v. Attorney-General of Antigua and Barbuda and Asian Village Antigua Ltd.</a:t>
            </a:r>
            <a:r>
              <a:rPr lang="en-US" dirty="0"/>
              <a:t>.</a:t>
            </a:r>
            <a:r>
              <a:rPr lang="sv-SE" dirty="0"/>
              <a:t> A.G. (1998) C.A. (Antig. &amp; Barb</a:t>
            </a:r>
            <a:r>
              <a:rPr lang="sv-SE" dirty="0" smtClean="0"/>
              <a:t>.).</a:t>
            </a:r>
          </a:p>
          <a:p>
            <a:pPr marL="109728" indent="0">
              <a:buNone/>
            </a:pPr>
            <a:endParaRPr lang="sv-SE" dirty="0" smtClean="0"/>
          </a:p>
          <a:p>
            <a:r>
              <a:rPr lang="en-US" dirty="0"/>
              <a:t>I</a:t>
            </a:r>
            <a:r>
              <a:rPr lang="en-US" dirty="0" smtClean="0"/>
              <a:t>nfluenced </a:t>
            </a:r>
            <a:r>
              <a:rPr lang="en-US" dirty="0"/>
              <a:t>by </a:t>
            </a:r>
            <a:r>
              <a:rPr lang="en-US" dirty="0" smtClean="0"/>
              <a:t>traditional </a:t>
            </a:r>
            <a:r>
              <a:rPr lang="en-US" dirty="0"/>
              <a:t>English case-law (</a:t>
            </a:r>
            <a:r>
              <a:rPr lang="en-US" i="1" dirty="0"/>
              <a:t>Boyce v Paddington Borough Council </a:t>
            </a:r>
            <a:r>
              <a:rPr lang="en-US" dirty="0"/>
              <a:t>[1903]  1 </a:t>
            </a:r>
            <a:r>
              <a:rPr lang="en-US" dirty="0" err="1"/>
              <a:t>Ch</a:t>
            </a:r>
            <a:r>
              <a:rPr lang="en-US" dirty="0"/>
              <a:t> 109; </a:t>
            </a:r>
            <a:r>
              <a:rPr lang="en-US" i="1" dirty="0"/>
              <a:t>R v Secretary of State for the Environment, ex p. Rose Theatre Trust </a:t>
            </a:r>
            <a:r>
              <a:rPr lang="en-US" dirty="0"/>
              <a:t>[1990] All E.R. 754)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ctr"/>
            <a:r>
              <a:rPr lang="en-TT" b="0" dirty="0" smtClean="0">
                <a:effectLst/>
              </a:rPr>
              <a:t>Specific issues (3):</a:t>
            </a:r>
            <a:r>
              <a:rPr lang="en-US" b="0" dirty="0" smtClean="0">
                <a:effectLst/>
              </a:rPr>
              <a:t> Standing</a:t>
            </a:r>
            <a:endParaRPr lang="en-US" b="0" dirty="0">
              <a:effectLst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Influenced by international  developments</a:t>
            </a:r>
            <a:r>
              <a:rPr lang="en-US" i="1" dirty="0" smtClean="0"/>
              <a:t>: 1992 Rio Declaration; </a:t>
            </a:r>
            <a:r>
              <a:rPr lang="en-US" i="1" dirty="0"/>
              <a:t>. R v. Inspectorate of Pollution, ex parte Greenpeace Ltd. (No. 2)</a:t>
            </a:r>
            <a:r>
              <a:rPr lang="en-US" dirty="0"/>
              <a:t>. [1994] 4 All Eng. Rep. 329. </a:t>
            </a:r>
          </a:p>
          <a:p>
            <a:pPr marL="109728" indent="0">
              <a:buNone/>
            </a:pPr>
            <a:endParaRPr lang="en-US" i="1" dirty="0" smtClean="0"/>
          </a:p>
          <a:p>
            <a:r>
              <a:rPr lang="en-US" i="1" dirty="0" smtClean="0"/>
              <a:t>Belize Alliance of Conservation Non-Governmental Organizations v. The Department of the Environment and Another </a:t>
            </a:r>
            <a:r>
              <a:rPr lang="en-US" dirty="0" smtClean="0"/>
              <a:t>(2004) 64 W.I.R. 68.</a:t>
            </a:r>
          </a:p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Northern Jamaica Conservation Authority et al. v. Natural Resources Conservation Authority and National Environmental and Planning Agency  </a:t>
            </a:r>
            <a:r>
              <a:rPr lang="en-US" dirty="0" smtClean="0"/>
              <a:t>J.M. (2006) S.C. 49.</a:t>
            </a:r>
          </a:p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Belize Institute for Environmental Law and Policy v. Chief Environmental Officer of the Department of the Environment </a:t>
            </a:r>
            <a:r>
              <a:rPr lang="en-US" dirty="0" smtClean="0"/>
              <a:t>B.Z. (2008) S.C. 13.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Caribbean relaxation of standing</a:t>
            </a:r>
            <a:endParaRPr lang="en-US" sz="32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*Scotland District Association Inc. et al. v. Attorney-General et al. (1996)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i="1" dirty="0" smtClean="0"/>
              <a:t>Fishermen and Friends of the Sea v. The Environmental Management Authority and Atlantic LNG Co. of Trinidad and Tobago (2004)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i="1" dirty="0" smtClean="0"/>
              <a:t>People United Respecting the Environment and Rights Action Group (2009)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Caribbean relaxation of standing</a:t>
            </a:r>
            <a:endParaRPr lang="en-US" sz="32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Fishermen and Friends of the Sea v. The Environmental Management Authority and BP Trinidad and Tobago  (2004) 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i="1" dirty="0" smtClean="0"/>
              <a:t> Justice of Appeal Nelson (as he then was)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i="1" dirty="0" smtClean="0"/>
              <a:t>Environmental Management Authority v. Fishermen and Friends of the Sea, and Environmental Management Authority v. South Tobago Fishermen Association (2010)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en-US" sz="3600" dirty="0" smtClean="0"/>
              <a:t>Caribbean relaxation of standing: direct </a:t>
            </a:r>
            <a:r>
              <a:rPr lang="en-US" sz="3600" dirty="0"/>
              <a:t>p</a:t>
            </a:r>
            <a:r>
              <a:rPr lang="en-US" sz="3600" dirty="0" smtClean="0"/>
              <a:t>arty </a:t>
            </a:r>
            <a:r>
              <a:rPr lang="en-US" sz="3600" dirty="0"/>
              <a:t>a</a:t>
            </a:r>
            <a:r>
              <a:rPr lang="en-US" sz="3600" dirty="0" smtClean="0"/>
              <a:t>ction &amp; judicial </a:t>
            </a:r>
            <a:r>
              <a:rPr lang="en-US" sz="3600" dirty="0"/>
              <a:t>r</a:t>
            </a:r>
            <a:r>
              <a:rPr lang="en-US" sz="3600" dirty="0" smtClean="0"/>
              <a:t>eview</a:t>
            </a:r>
            <a:endParaRPr lang="en-US" sz="36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224272"/>
          </a:xfrm>
        </p:spPr>
        <p:txBody>
          <a:bodyPr>
            <a:normAutofit lnSpcReduction="10000"/>
          </a:bodyPr>
          <a:lstStyle/>
          <a:p>
            <a:r>
              <a:rPr lang="en-TT" dirty="0" smtClean="0"/>
              <a:t>The bane of many ENGOs</a:t>
            </a:r>
            <a:r>
              <a:rPr lang="en-TT" dirty="0"/>
              <a:t> </a:t>
            </a:r>
            <a:r>
              <a:rPr lang="en-TT" dirty="0" smtClean="0"/>
              <a:t>– </a:t>
            </a:r>
          </a:p>
          <a:p>
            <a:pPr marL="109728" indent="0">
              <a:buNone/>
            </a:pPr>
            <a:endParaRPr lang="en-TT" dirty="0"/>
          </a:p>
          <a:p>
            <a:r>
              <a:rPr lang="en-TT" dirty="0" smtClean="0"/>
              <a:t>Rules of Civil Procedure: Successful party generally entitled to costs (e.g., Rule 64.6, ECSC, CPR 2000)</a:t>
            </a:r>
          </a:p>
          <a:p>
            <a:pPr marL="109728" indent="0">
              <a:buNone/>
            </a:pPr>
            <a:endParaRPr lang="en-TT" dirty="0" smtClean="0"/>
          </a:p>
          <a:p>
            <a:r>
              <a:rPr lang="en-TT" dirty="0" smtClean="0"/>
              <a:t>Costs follow the event: FFOS</a:t>
            </a:r>
            <a:r>
              <a:rPr lang="en-TT" dirty="0"/>
              <a:t>, </a:t>
            </a:r>
            <a:r>
              <a:rPr lang="en-TT" dirty="0" smtClean="0"/>
              <a:t>SDA</a:t>
            </a:r>
          </a:p>
          <a:p>
            <a:pPr marL="109728" indent="0">
              <a:buNone/>
            </a:pPr>
            <a:endParaRPr lang="en-TT" dirty="0"/>
          </a:p>
          <a:p>
            <a:r>
              <a:rPr lang="en-TT" dirty="0" smtClean="0"/>
              <a:t>Exceptions to general rule include: “whether it was reasonable for a party to pursue a particular allegation; and/or raise a particular issue”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TT" b="0" dirty="0" smtClean="0">
                <a:effectLst/>
              </a:rPr>
              <a:t>Specific issues (4): costs of litigation</a:t>
            </a:r>
            <a:endParaRPr lang="en-TT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26371894"/>
      </p:ext>
    </p:extLst>
  </p:cSld>
  <p:clrMapOvr>
    <a:masterClrMapping/>
  </p:clrMapOvr>
  <p:transition>
    <p:cover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i="1" dirty="0"/>
              <a:t>Virgin Islands Environmental Council v Attorney General &amp; Quorum Islands Ltd </a:t>
            </a:r>
            <a:r>
              <a:rPr lang="en-US" sz="2400" dirty="0"/>
              <a:t>(HC, BVI, 2009</a:t>
            </a:r>
            <a:r>
              <a:rPr lang="en-US" sz="2400" dirty="0" smtClean="0"/>
              <a:t>)</a:t>
            </a:r>
          </a:p>
          <a:p>
            <a:pPr marL="109728" lvl="0" indent="0">
              <a:buNone/>
            </a:pPr>
            <a:endParaRPr lang="en-US" sz="2400" dirty="0"/>
          </a:p>
          <a:p>
            <a:pPr lvl="0"/>
            <a:r>
              <a:rPr lang="en-US" sz="2400" i="1" dirty="0"/>
              <a:t>Quorum Islands (BVI) Ltd v  Virgin Islands Environmental Council &amp; Minister of Planning  </a:t>
            </a:r>
            <a:r>
              <a:rPr lang="en-US" sz="2400" dirty="0"/>
              <a:t>(CA, BVI, August 2011</a:t>
            </a:r>
            <a:r>
              <a:rPr lang="en-US" sz="2400" dirty="0" smtClean="0"/>
              <a:t>)</a:t>
            </a:r>
          </a:p>
          <a:p>
            <a:pPr marL="109728" lvl="0" indent="0">
              <a:buNone/>
            </a:pPr>
            <a:endParaRPr lang="en-US" sz="2400" dirty="0" smtClean="0"/>
          </a:p>
          <a:p>
            <a:pPr lvl="0"/>
            <a:r>
              <a:rPr lang="en-US" sz="2400" dirty="0" smtClean="0"/>
              <a:t>Legal aid?</a:t>
            </a:r>
          </a:p>
          <a:p>
            <a:pPr marL="109728" lvl="0" indent="0">
              <a:buNone/>
            </a:pPr>
            <a:endParaRPr lang="en-US" sz="2400" dirty="0" smtClean="0"/>
          </a:p>
          <a:p>
            <a:pPr lvl="0"/>
            <a:r>
              <a:rPr lang="en-US" sz="2400" dirty="0" smtClean="0"/>
              <a:t>Unrepresented litigant</a:t>
            </a:r>
            <a:endParaRPr lang="en-TT" dirty="0"/>
          </a:p>
          <a:p>
            <a:endParaRPr lang="en-T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TT" b="0" dirty="0" smtClean="0">
                <a:effectLst/>
              </a:rPr>
              <a:t>Costs of litigation</a:t>
            </a:r>
            <a:endParaRPr lang="en-TT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49834395"/>
      </p:ext>
    </p:extLst>
  </p:cSld>
  <p:clrMapOvr>
    <a:masterClrMapping/>
  </p:clrMapOvr>
  <p:transition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71872"/>
          </a:xfrm>
        </p:spPr>
        <p:txBody>
          <a:bodyPr>
            <a:normAutofit/>
          </a:bodyPr>
          <a:lstStyle/>
          <a:p>
            <a:pPr lvl="0"/>
            <a:r>
              <a:rPr lang="en-TT" dirty="0" smtClean="0"/>
              <a:t>Help launch </a:t>
            </a:r>
            <a:r>
              <a:rPr lang="en-TT" dirty="0"/>
              <a:t>the discussion with </a:t>
            </a:r>
            <a:r>
              <a:rPr lang="en-TT" dirty="0" smtClean="0"/>
              <a:t>introduction: </a:t>
            </a:r>
            <a:r>
              <a:rPr lang="en-TT" dirty="0"/>
              <a:t>Access to </a:t>
            </a:r>
            <a:r>
              <a:rPr lang="en-TT" dirty="0" smtClean="0"/>
              <a:t>justice</a:t>
            </a:r>
          </a:p>
          <a:p>
            <a:pPr marL="109728" lvl="0" indent="0">
              <a:buNone/>
            </a:pPr>
            <a:endParaRPr lang="en-TT" dirty="0" smtClean="0"/>
          </a:p>
          <a:p>
            <a:pPr lvl="0"/>
            <a:r>
              <a:rPr lang="en-TT" dirty="0" smtClean="0"/>
              <a:t>The </a:t>
            </a:r>
            <a:r>
              <a:rPr lang="en-TT" dirty="0"/>
              <a:t>legal basis for access to justice in environmental matters in the Caribbean and effective and administrative </a:t>
            </a:r>
            <a:r>
              <a:rPr lang="en-TT" dirty="0" smtClean="0"/>
              <a:t>proceedings</a:t>
            </a:r>
          </a:p>
          <a:p>
            <a:pPr marL="109728" lvl="0" indent="0">
              <a:buNone/>
            </a:pPr>
            <a:r>
              <a:rPr lang="en-TT" dirty="0" smtClean="0"/>
              <a:t> </a:t>
            </a:r>
          </a:p>
          <a:p>
            <a:pPr lvl="0"/>
            <a:r>
              <a:rPr lang="en-TT" dirty="0" smtClean="0"/>
              <a:t>Examine </a:t>
            </a:r>
            <a:r>
              <a:rPr lang="en-GB" dirty="0" smtClean="0"/>
              <a:t>redress </a:t>
            </a:r>
            <a:r>
              <a:rPr lang="en-GB" dirty="0"/>
              <a:t>and remedy judicial and administrative </a:t>
            </a:r>
            <a:r>
              <a:rPr lang="en-GB" dirty="0" smtClean="0"/>
              <a:t>proceeding</a:t>
            </a:r>
          </a:p>
          <a:p>
            <a:pPr marL="109728" lvl="0" indent="0">
              <a:buNone/>
            </a:pPr>
            <a:endParaRPr lang="en-GB" dirty="0" smtClean="0"/>
          </a:p>
          <a:p>
            <a:pPr marL="109728" lvl="0" indent="0">
              <a:buNone/>
            </a:pPr>
            <a:endParaRPr lang="en-GB" dirty="0" smtClean="0"/>
          </a:p>
          <a:p>
            <a:pPr marL="109728" lvl="0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TT" b="0" dirty="0" smtClean="0">
                <a:effectLst/>
              </a:rPr>
              <a:t>Objectives</a:t>
            </a:r>
            <a:endParaRPr lang="en-TT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96074087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TT" dirty="0" smtClean="0"/>
              <a:t>Getting the claims/cases into judicial channels (</a:t>
            </a:r>
            <a:r>
              <a:rPr lang="en-TT" i="1" dirty="0" err="1" smtClean="0"/>
              <a:t>proprio</a:t>
            </a:r>
            <a:r>
              <a:rPr lang="en-TT" i="1" dirty="0" smtClean="0"/>
              <a:t> </a:t>
            </a:r>
            <a:r>
              <a:rPr lang="en-TT" i="1" dirty="0" err="1" smtClean="0"/>
              <a:t>mutu</a:t>
            </a:r>
            <a:r>
              <a:rPr lang="en-TT" dirty="0" smtClean="0"/>
              <a:t>?)</a:t>
            </a:r>
          </a:p>
          <a:p>
            <a:endParaRPr lang="en-TT" dirty="0"/>
          </a:p>
          <a:p>
            <a:r>
              <a:rPr lang="en-TT" dirty="0" smtClean="0"/>
              <a:t>Greater </a:t>
            </a:r>
            <a:r>
              <a:rPr lang="en-TT" dirty="0"/>
              <a:t>u</a:t>
            </a:r>
            <a:r>
              <a:rPr lang="en-TT" dirty="0" smtClean="0"/>
              <a:t>se of  environmental resolution institutions (e.g., environmental courts: see Environmental Commission T&amp;T)</a:t>
            </a:r>
          </a:p>
          <a:p>
            <a:endParaRPr lang="en-TT" dirty="0"/>
          </a:p>
          <a:p>
            <a:r>
              <a:rPr lang="en-TT" dirty="0" smtClean="0"/>
              <a:t>Greater use of ADR (Reformed Rules of Civil Procedure) with possibility of formalization in “consent orders”</a:t>
            </a:r>
            <a:endParaRPr lang="en-T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TT" b="0" dirty="0" smtClean="0">
                <a:effectLst/>
              </a:rPr>
              <a:t>Miscellaneous </a:t>
            </a:r>
            <a:endParaRPr lang="en-TT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4945476"/>
      </p:ext>
    </p:extLst>
  </p:cSld>
  <p:clrMapOvr>
    <a:masterClrMapping/>
  </p:clrMapOvr>
  <p:transition>
    <p:cover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 smtClean="0"/>
              <a:t>Thank you!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r"/>
            <a:r>
              <a:rPr lang="en-US" dirty="0" smtClean="0"/>
              <a:t>Mr. Justice Winston Anderson, JCCJ©</a:t>
            </a:r>
            <a:endParaRPr lang="en-US" dirty="0"/>
          </a:p>
        </p:txBody>
      </p:sp>
      <p:pic>
        <p:nvPicPr>
          <p:cNvPr id="6" name="Picture 5" descr="CLIP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2286000"/>
            <a:ext cx="2066925" cy="22098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“… the </a:t>
            </a:r>
            <a:r>
              <a:rPr lang="en-US" sz="3200" dirty="0"/>
              <a:t>ability for concerned citizens and public interest groups to: </a:t>
            </a:r>
            <a:r>
              <a:rPr lang="en-US" sz="3200" u="sng" dirty="0"/>
              <a:t>access the courts and judicial advice </a:t>
            </a:r>
            <a:r>
              <a:rPr lang="en-US" sz="3200" dirty="0"/>
              <a:t>at </a:t>
            </a:r>
            <a:r>
              <a:rPr lang="en-US" sz="3200" u="sng" dirty="0"/>
              <a:t>reasonable </a:t>
            </a:r>
            <a:r>
              <a:rPr lang="en-US" sz="3200" u="sng" dirty="0" smtClean="0"/>
              <a:t>cost</a:t>
            </a:r>
            <a:r>
              <a:rPr lang="en-US" sz="3200" dirty="0" smtClean="0"/>
              <a:t>;… and </a:t>
            </a:r>
            <a:r>
              <a:rPr lang="en-US" sz="3200" u="sng" dirty="0"/>
              <a:t>obtain adequate and effective remedies </a:t>
            </a:r>
            <a:r>
              <a:rPr lang="en-US" sz="3200" dirty="0"/>
              <a:t>(including injunctive relief) for environmental offences.”</a:t>
            </a:r>
            <a:r>
              <a:rPr lang="en-US" sz="3200" baseline="30000" dirty="0"/>
              <a:t> </a:t>
            </a:r>
            <a:endParaRPr lang="en-US" sz="3200" baseline="30000" dirty="0" smtClean="0"/>
          </a:p>
          <a:p>
            <a:pPr marL="109728" indent="0">
              <a:buNone/>
            </a:pPr>
            <a:endParaRPr lang="en-US" sz="3200" baseline="30000" dirty="0" smtClean="0"/>
          </a:p>
          <a:p>
            <a:pPr lvl="1"/>
            <a:r>
              <a:rPr lang="en-US" sz="3200" dirty="0"/>
              <a:t>Report by the Environmental Justice Project, March 2004 (p.23). </a:t>
            </a:r>
            <a:endParaRPr lang="en-US" sz="3200" dirty="0" smtClean="0"/>
          </a:p>
          <a:p>
            <a:pPr marL="393192" lvl="1" indent="0">
              <a:buNone/>
            </a:pPr>
            <a:endParaRPr lang="en-US" sz="3200" dirty="0" smtClean="0"/>
          </a:p>
          <a:p>
            <a:endParaRPr lang="en-US" baseline="30000" dirty="0" smtClean="0"/>
          </a:p>
          <a:p>
            <a:endParaRPr lang="en-T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TT" b="0" dirty="0" smtClean="0">
                <a:effectLst/>
              </a:rPr>
              <a:t>Definition</a:t>
            </a:r>
            <a:endParaRPr lang="en-TT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33227421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54102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1980 Constitution of Guyana, (2003 Amendment), Article 149J</a:t>
            </a:r>
          </a:p>
          <a:p>
            <a:r>
              <a:rPr lang="en-US" sz="2800" dirty="0" smtClean="0"/>
              <a:t>1987 Constitution of Suriname , Articles 6, 41</a:t>
            </a:r>
            <a:endParaRPr lang="en-US" sz="2800" dirty="0"/>
          </a:p>
          <a:p>
            <a:r>
              <a:rPr lang="en-US" sz="2800" dirty="0" smtClean="0"/>
              <a:t>Article 29 of the British Virgin Islands Constitution of 2007</a:t>
            </a:r>
          </a:p>
          <a:p>
            <a:r>
              <a:rPr lang="en-US" sz="2800" dirty="0" smtClean="0"/>
              <a:t>Jamaican Charter of Fundamental Rights and Freedoms (Constitutional Amendment) Act, 2011, Section 13(3)(l) </a:t>
            </a:r>
          </a:p>
          <a:p>
            <a:r>
              <a:rPr lang="en-US" sz="2800" dirty="0" smtClean="0"/>
              <a:t>Article 18 of the Cayman Islands Constitution Order (2011)</a:t>
            </a:r>
          </a:p>
          <a:p>
            <a:pPr marL="109728" indent="0">
              <a:buNone/>
            </a:pPr>
            <a:endParaRPr lang="en-US" sz="2800" dirty="0" smtClean="0"/>
          </a:p>
          <a:p>
            <a:r>
              <a:rPr lang="en-US" sz="2800" smtClean="0"/>
              <a:t>Enforcement/redress </a:t>
            </a:r>
            <a:r>
              <a:rPr lang="en-US" sz="2800" dirty="0" smtClean="0"/>
              <a:t>provision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TT" sz="3300" dirty="0"/>
              <a:t/>
            </a:r>
            <a:br>
              <a:rPr lang="en-TT" sz="3300" dirty="0"/>
            </a:br>
            <a:r>
              <a:rPr lang="en-TT" sz="3300" dirty="0"/>
              <a:t> Constitutional </a:t>
            </a:r>
            <a:r>
              <a:rPr lang="en-TT" sz="3300" dirty="0" smtClean="0"/>
              <a:t>basis for access to environmental justice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08970243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 fontScale="92500"/>
          </a:bodyPr>
          <a:lstStyle/>
          <a:p>
            <a:pPr lvl="0"/>
            <a:r>
              <a:rPr lang="en-US" sz="2600" i="1" dirty="0" smtClean="0"/>
              <a:t>Virgin Islands Environmental Council v Attorney General  and Quorum Island Limited </a:t>
            </a:r>
            <a:r>
              <a:rPr lang="en-US" sz="2600" dirty="0" smtClean="0"/>
              <a:t>(HC, BVI, 2009)</a:t>
            </a:r>
          </a:p>
          <a:p>
            <a:pPr lvl="0"/>
            <a:r>
              <a:rPr lang="en-US" sz="2600" dirty="0" smtClean="0"/>
              <a:t>Coalition of local fishermen, concerned resident, scientists and environmental activists (“VIEC”) – objected to permission to build a five star hotel on “Beef Island” ( a fragile, protected marine area)</a:t>
            </a:r>
          </a:p>
          <a:p>
            <a:pPr lvl="0"/>
            <a:r>
              <a:rPr lang="en-US" sz="2600" dirty="0" smtClean="0"/>
              <a:t> </a:t>
            </a:r>
            <a:r>
              <a:rPr lang="en-US" sz="2600" u="sng" dirty="0" smtClean="0"/>
              <a:t>Article 29 of BVI Constitution (2007)</a:t>
            </a:r>
            <a:r>
              <a:rPr lang="en-US" sz="2600" dirty="0" smtClean="0"/>
              <a:t>: Every person has a right to an environment that is generally not harmful to his or her health or well-being and to have the environment protected, for the benefit of present and future generations, through such laws as may be enacted by the Legislature… (</a:t>
            </a:r>
            <a:r>
              <a:rPr lang="en-TT" sz="2400" dirty="0" err="1" smtClean="0"/>
              <a:t>Hariprashad</a:t>
            </a:r>
            <a:r>
              <a:rPr lang="en-TT" sz="2400" dirty="0" smtClean="0"/>
              <a:t>-Charles J)</a:t>
            </a:r>
          </a:p>
          <a:p>
            <a:pPr lvl="0"/>
            <a:r>
              <a:rPr lang="en-TT" sz="2400" dirty="0" smtClean="0"/>
              <a:t>.</a:t>
            </a:r>
            <a:r>
              <a:rPr lang="en-TT" sz="2400" i="1" dirty="0" err="1" smtClean="0"/>
              <a:t>Oposa</a:t>
            </a:r>
            <a:r>
              <a:rPr lang="en-TT" sz="2400" i="1" dirty="0" smtClean="0"/>
              <a:t>  (Minors) v Secretary of DENR </a:t>
            </a:r>
            <a:r>
              <a:rPr lang="en-TT" sz="2400" dirty="0" smtClean="0"/>
              <a:t>(1994) (S.C.P.)</a:t>
            </a:r>
          </a:p>
          <a:p>
            <a:pPr marL="109728" lvl="0" indent="0">
              <a:buNone/>
            </a:pPr>
            <a:endParaRPr lang="en-TT" sz="2400" dirty="0" smtClean="0"/>
          </a:p>
          <a:p>
            <a:pPr lvl="0"/>
            <a:endParaRPr lang="en-TT" sz="2400" dirty="0" smtClean="0"/>
          </a:p>
          <a:p>
            <a:pPr lvl="0"/>
            <a:endParaRPr lang="en-TT" sz="2400" dirty="0"/>
          </a:p>
          <a:p>
            <a:pPr lvl="0"/>
            <a:endParaRPr lang="en-TT" sz="2400" dirty="0"/>
          </a:p>
          <a:p>
            <a:pPr lvl="0"/>
            <a:endParaRPr lang="en-US" sz="2600" dirty="0" smtClean="0"/>
          </a:p>
          <a:p>
            <a:pPr marL="109728" lvl="0" indent="0">
              <a:buNone/>
            </a:pPr>
            <a:endParaRPr lang="en-US" sz="2800" dirty="0" smtClean="0"/>
          </a:p>
          <a:p>
            <a:pPr lvl="0"/>
            <a:endParaRPr lang="en-US" sz="2800" i="1" dirty="0" smtClean="0"/>
          </a:p>
          <a:p>
            <a:endParaRPr lang="en-US" sz="1900" i="1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 Constitutional right to environment</a:t>
            </a:r>
            <a:br>
              <a:rPr lang="en-US" sz="3200" dirty="0" smtClean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90340734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sz="3100" dirty="0" smtClean="0"/>
              <a:t>Derivative constitutional rights:</a:t>
            </a:r>
          </a:p>
          <a:p>
            <a:pPr>
              <a:buNone/>
            </a:pPr>
            <a:endParaRPr lang="en-US" sz="3100" i="1" dirty="0" smtClean="0"/>
          </a:p>
          <a:p>
            <a:pPr lvl="1"/>
            <a:r>
              <a:rPr lang="en-US" sz="3100" i="1" dirty="0" smtClean="0"/>
              <a:t>Fishermen and Friends of the Sea v. The Environmental Management Authority and Atlantic LNG Co. of Trinidad and Tobago.</a:t>
            </a:r>
            <a:r>
              <a:rPr lang="en-US" sz="3100" dirty="0" smtClean="0"/>
              <a:t> CV 2148-2003, (2004) (High Ct.) (</a:t>
            </a:r>
            <a:r>
              <a:rPr lang="en-US" sz="3100" i="1" dirty="0" err="1" smtClean="0"/>
              <a:t>aff’d</a:t>
            </a:r>
            <a:r>
              <a:rPr lang="en-US" sz="3100" i="1" dirty="0" smtClean="0"/>
              <a:t> on appeal)</a:t>
            </a:r>
          </a:p>
          <a:p>
            <a:pPr lvl="1"/>
            <a:endParaRPr lang="en-US" sz="3100" i="1" dirty="0" smtClean="0"/>
          </a:p>
          <a:p>
            <a:pPr lvl="1"/>
            <a:r>
              <a:rPr lang="en-US" sz="3100" i="1" dirty="0" err="1" smtClean="0"/>
              <a:t>Soodeen</a:t>
            </a:r>
            <a:r>
              <a:rPr lang="en-US" sz="3100" i="1" dirty="0" smtClean="0"/>
              <a:t> v. Attorney General of Trinidad and Tobago</a:t>
            </a:r>
            <a:r>
              <a:rPr lang="en-US" sz="3100" dirty="0" smtClean="0"/>
              <a:t>, (1996)</a:t>
            </a:r>
          </a:p>
          <a:p>
            <a:pPr lvl="1"/>
            <a:endParaRPr lang="en-US" sz="3100" dirty="0" smtClean="0"/>
          </a:p>
          <a:p>
            <a:pPr lvl="1"/>
            <a:r>
              <a:rPr lang="en-US" sz="3100" i="1" dirty="0" smtClean="0"/>
              <a:t>Cal v AG of Belize </a:t>
            </a:r>
            <a:r>
              <a:rPr lang="en-US" sz="3100" dirty="0" smtClean="0"/>
              <a:t>71 WIR 110 (2007) (</a:t>
            </a:r>
            <a:r>
              <a:rPr lang="en-US" sz="3100" dirty="0" err="1" smtClean="0"/>
              <a:t>Conteh</a:t>
            </a:r>
            <a:r>
              <a:rPr lang="en-US" sz="3100" dirty="0" smtClean="0"/>
              <a:t> CJ).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Constitutional right to environment: judicial decisions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00532912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Natural Resources Conservation Authority Act (1991) (</a:t>
            </a:r>
            <a:r>
              <a:rPr lang="en-US" dirty="0" smtClean="0"/>
              <a:t>Jamaica)</a:t>
            </a:r>
          </a:p>
          <a:p>
            <a:r>
              <a:rPr lang="en-US" dirty="0" smtClean="0"/>
              <a:t>Environmental </a:t>
            </a:r>
            <a:r>
              <a:rPr lang="en-US" dirty="0"/>
              <a:t>Protection Act</a:t>
            </a:r>
            <a:r>
              <a:rPr lang="en-US" dirty="0" smtClean="0"/>
              <a:t>, (1992, amended 1998</a:t>
            </a:r>
            <a:r>
              <a:rPr lang="en-US" dirty="0"/>
              <a:t>) (Belize</a:t>
            </a:r>
            <a:r>
              <a:rPr lang="en-US" dirty="0" smtClean="0"/>
              <a:t>)</a:t>
            </a:r>
          </a:p>
          <a:p>
            <a:r>
              <a:rPr lang="en-US" dirty="0"/>
              <a:t>Environmental Protection Act, No. 11 (1996) (</a:t>
            </a:r>
            <a:r>
              <a:rPr lang="en-US" dirty="0" smtClean="0"/>
              <a:t>Guyana) </a:t>
            </a:r>
          </a:p>
          <a:p>
            <a:r>
              <a:rPr lang="en-US" dirty="0"/>
              <a:t>National Conservation and Environment Protection Act, </a:t>
            </a:r>
            <a:r>
              <a:rPr lang="en-US" dirty="0" smtClean="0"/>
              <a:t>1987 (amended 1996) (St. Kitts &amp; Nevis)</a:t>
            </a:r>
          </a:p>
          <a:p>
            <a:r>
              <a:rPr lang="en-US" dirty="0" smtClean="0"/>
              <a:t>Environmental </a:t>
            </a:r>
            <a:r>
              <a:rPr lang="en-US" dirty="0"/>
              <a:t>Management Act, No. 3 (2000) (</a:t>
            </a:r>
            <a:r>
              <a:rPr lang="en-US" dirty="0" smtClean="0"/>
              <a:t>Trinidad and </a:t>
            </a:r>
            <a:r>
              <a:rPr lang="en-US" dirty="0"/>
              <a:t>Tobago</a:t>
            </a:r>
            <a:r>
              <a:rPr lang="en-US" dirty="0" smtClean="0"/>
              <a:t>);</a:t>
            </a:r>
          </a:p>
          <a:p>
            <a:r>
              <a:rPr lang="en-US" dirty="0" smtClean="0"/>
              <a:t> </a:t>
            </a:r>
            <a:r>
              <a:rPr lang="en-US" dirty="0"/>
              <a:t>The Physical Planning and Development Act</a:t>
            </a:r>
            <a:r>
              <a:rPr lang="en-TT" dirty="0"/>
              <a:t> </a:t>
            </a:r>
            <a:r>
              <a:rPr lang="en-US" dirty="0" smtClean="0"/>
              <a:t>2001, (amended 2005), (St. Lucia)</a:t>
            </a:r>
          </a:p>
          <a:p>
            <a:r>
              <a:rPr lang="en-US" dirty="0"/>
              <a:t>The Physical Planning </a:t>
            </a:r>
            <a:r>
              <a:rPr lang="en-US" dirty="0" smtClean="0"/>
              <a:t>Act, 2003 (Antigua </a:t>
            </a:r>
            <a:r>
              <a:rPr lang="en-US" dirty="0"/>
              <a:t>and </a:t>
            </a:r>
            <a:r>
              <a:rPr lang="en-US" dirty="0" smtClean="0"/>
              <a:t>Barbuda) </a:t>
            </a:r>
            <a:endParaRPr lang="en-TT" dirty="0"/>
          </a:p>
          <a:p>
            <a:endParaRPr lang="en-TT" dirty="0"/>
          </a:p>
          <a:p>
            <a:endParaRPr lang="en-US" dirty="0"/>
          </a:p>
          <a:p>
            <a:endParaRPr lang="en-US" dirty="0"/>
          </a:p>
          <a:p>
            <a:endParaRPr lang="en-T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pPr algn="ctr"/>
            <a:r>
              <a:rPr lang="en-TT" b="0" dirty="0" smtClean="0">
                <a:effectLst/>
              </a:rPr>
              <a:t>Statutory Regulation of Environment </a:t>
            </a:r>
            <a:endParaRPr lang="en-TT" dirty="0"/>
          </a:p>
        </p:txBody>
      </p:sp>
    </p:spTree>
    <p:extLst>
      <p:ext uri="{BB962C8B-B14F-4D97-AF65-F5344CB8AC3E}">
        <p14:creationId xmlns:p14="http://schemas.microsoft.com/office/powerpoint/2010/main" val="2644622236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Developed by the common law</a:t>
            </a:r>
          </a:p>
          <a:p>
            <a:endParaRPr lang="en-US" sz="2800" dirty="0"/>
          </a:p>
          <a:p>
            <a:r>
              <a:rPr lang="en-US" sz="2800" dirty="0" smtClean="0"/>
              <a:t>Judicial review vs. appellate process</a:t>
            </a:r>
          </a:p>
          <a:p>
            <a:pPr>
              <a:buNone/>
            </a:pPr>
            <a:endParaRPr lang="en-US" sz="2800" i="1" dirty="0" smtClean="0"/>
          </a:p>
          <a:p>
            <a:r>
              <a:rPr lang="en-US" sz="2800" i="1" dirty="0" smtClean="0"/>
              <a:t>R v. Secretary of State for Trade and Industry v </a:t>
            </a:r>
            <a:r>
              <a:rPr lang="en-US" sz="2800" i="1" dirty="0" err="1" smtClean="0"/>
              <a:t>Duddrige</a:t>
            </a:r>
            <a:r>
              <a:rPr lang="en-US" sz="2800" i="1" dirty="0" smtClean="0"/>
              <a:t> </a:t>
            </a:r>
            <a:r>
              <a:rPr lang="en-US" sz="2800" dirty="0" smtClean="0"/>
              <a:t>[1995] 7 JEL 224</a:t>
            </a:r>
          </a:p>
          <a:p>
            <a:pPr>
              <a:buNone/>
            </a:pPr>
            <a:endParaRPr lang="en-US" sz="2800" i="1" dirty="0" smtClean="0"/>
          </a:p>
          <a:p>
            <a:r>
              <a:rPr lang="en-US" sz="2800" i="1" dirty="0" smtClean="0"/>
              <a:t>Belize Alliance of Conservation NGOs v Department of the Environment </a:t>
            </a:r>
            <a:r>
              <a:rPr lang="en-US" sz="2800" dirty="0" smtClean="0"/>
              <a:t>(2004) 64 WIR 68 (JCPC)</a:t>
            </a:r>
          </a:p>
          <a:p>
            <a:pPr>
              <a:buNone/>
            </a:pPr>
            <a:endParaRPr lang="en-US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Juridical bases or standard for granting relief </a:t>
            </a:r>
            <a:endParaRPr lang="en-US" sz="32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77500" lnSpcReduction="20000"/>
          </a:bodyPr>
          <a:lstStyle/>
          <a:p>
            <a:r>
              <a:rPr lang="en-US" b="1" i="1" dirty="0" smtClean="0"/>
              <a:t>Grounds</a:t>
            </a:r>
            <a:r>
              <a:rPr lang="en-US" i="1" dirty="0" smtClean="0"/>
              <a:t> </a:t>
            </a:r>
            <a:r>
              <a:rPr lang="en-US" b="1" i="1" dirty="0" smtClean="0"/>
              <a:t>for judicial review</a:t>
            </a:r>
            <a:r>
              <a:rPr lang="en-US" i="1" dirty="0" smtClean="0"/>
              <a:t>: Council of the Civil Service Unions v. Minister for the Civil Service </a:t>
            </a:r>
            <a:r>
              <a:rPr lang="en-US" dirty="0" smtClean="0"/>
              <a:t>[1985] AC 374 (HC)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i="1" u="sng" dirty="0" smtClean="0"/>
              <a:t>Irrelevant considerations:</a:t>
            </a:r>
            <a:r>
              <a:rPr lang="en-US" i="1" dirty="0" smtClean="0"/>
              <a:t>  (Natural Resources Conservation Authority v. Seafood and Ting International Ltd. (2001); &amp; Talisman (Trinidad) Petroleum Ltd. v. The Environmental Management Authority) (2002)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i="1" u="sng" dirty="0" smtClean="0"/>
              <a:t>Unlawful delegation </a:t>
            </a:r>
            <a:r>
              <a:rPr lang="en-US" i="1" dirty="0" smtClean="0"/>
              <a:t>(National Trust for the Cayman Islands v. The Planning Appeals Tribunal </a:t>
            </a:r>
            <a:r>
              <a:rPr lang="en-US" dirty="0" smtClean="0"/>
              <a:t>[2000] C.I.L.R. 521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Irrationality</a:t>
            </a:r>
            <a:r>
              <a:rPr lang="en-US" dirty="0" smtClean="0"/>
              <a:t> (</a:t>
            </a:r>
            <a:r>
              <a:rPr lang="en-US" i="1" dirty="0" smtClean="0"/>
              <a:t>Virgin Islands Environmental Council v. Att.-Gen &amp; Quorum Island BVI Ltd. </a:t>
            </a:r>
            <a:r>
              <a:rPr lang="en-US" dirty="0" smtClean="0"/>
              <a:t>(Sept. 21, 2009) (HC; BVI cf. CA) 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Procedural impropriety</a:t>
            </a:r>
            <a:r>
              <a:rPr lang="en-US" dirty="0" smtClean="0"/>
              <a:t>: </a:t>
            </a:r>
            <a:r>
              <a:rPr lang="en-US" i="1" dirty="0" err="1" smtClean="0"/>
              <a:t>Gegg</a:t>
            </a:r>
            <a:r>
              <a:rPr lang="en-US" i="1" dirty="0" smtClean="0"/>
              <a:t> v. Marin, Minister of Natural Resources and the Environment (2008) (Belize)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Judicial reversal of environmental agency decisions</a:t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3216</TotalTime>
  <Words>1562</Words>
  <Application>Microsoft Office PowerPoint</Application>
  <PresentationFormat>On-screen Show (4:3)</PresentationFormat>
  <Paragraphs>186</Paragraphs>
  <Slides>21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Concourse</vt:lpstr>
      <vt:lpstr>ACCESS TO JUSTICE</vt:lpstr>
      <vt:lpstr>Objectives</vt:lpstr>
      <vt:lpstr>Definition</vt:lpstr>
      <vt:lpstr>  Constitutional basis for access to environmental justice </vt:lpstr>
      <vt:lpstr> Constitutional right to environment </vt:lpstr>
      <vt:lpstr>Constitutional right to environment: judicial decisions</vt:lpstr>
      <vt:lpstr>Statutory Regulation of Environment </vt:lpstr>
      <vt:lpstr> Juridical bases or standard for granting relief </vt:lpstr>
      <vt:lpstr>Judicial reversal of environmental agency decisions </vt:lpstr>
      <vt:lpstr>Relevance of “environmental jurisprudence”</vt:lpstr>
      <vt:lpstr>Some specific issues (1): judicial enforcement of the right to be consulted</vt:lpstr>
      <vt:lpstr>Some specific issues (2): Remedies</vt:lpstr>
      <vt:lpstr>What of “damages” in review proceedings?</vt:lpstr>
      <vt:lpstr>Specific issues (3): Standing</vt:lpstr>
      <vt:lpstr>Caribbean relaxation of standing</vt:lpstr>
      <vt:lpstr>Caribbean relaxation of standing</vt:lpstr>
      <vt:lpstr> Caribbean relaxation of standing: direct party action &amp; judicial review</vt:lpstr>
      <vt:lpstr>Specific issues (4): costs of litigation</vt:lpstr>
      <vt:lpstr>Costs of litigation</vt:lpstr>
      <vt:lpstr>Miscellaneous </vt:lpstr>
      <vt:lpstr>Thank you!</vt:lpstr>
    </vt:vector>
  </TitlesOfParts>
  <Company>UWI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Multilateral Environmental Agreements on Biological Diversity:</dc:title>
  <dc:creator>Prof Winston Anderson</dc:creator>
  <cp:lastModifiedBy>SGB Intern19-Komu Mwati</cp:lastModifiedBy>
  <cp:revision>155</cp:revision>
  <cp:lastPrinted>2012-10-15T14:27:58Z</cp:lastPrinted>
  <dcterms:created xsi:type="dcterms:W3CDTF">2009-04-23T14:12:59Z</dcterms:created>
  <dcterms:modified xsi:type="dcterms:W3CDTF">2016-12-19T08:30:34Z</dcterms:modified>
</cp:coreProperties>
</file>